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1"/>
  </p:notesMasterIdLst>
  <p:sldIdLst>
    <p:sldId id="398" r:id="rId3"/>
    <p:sldId id="399" r:id="rId4"/>
    <p:sldId id="400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2902" r:id="rId21"/>
    <p:sldId id="2903" r:id="rId22"/>
    <p:sldId id="2904" r:id="rId23"/>
    <p:sldId id="2907" r:id="rId24"/>
    <p:sldId id="2906" r:id="rId25"/>
    <p:sldId id="2908" r:id="rId26"/>
    <p:sldId id="2909" r:id="rId27"/>
    <p:sldId id="2910" r:id="rId28"/>
    <p:sldId id="2911" r:id="rId29"/>
    <p:sldId id="812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2902"/>
            <p14:sldId id="2903"/>
            <p14:sldId id="2904"/>
            <p14:sldId id="2907"/>
            <p14:sldId id="2906"/>
            <p14:sldId id="2908"/>
            <p14:sldId id="2909"/>
            <p14:sldId id="2910"/>
            <p14:sldId id="2911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0" autoAdjust="0"/>
    <p:restoredTop sz="94660"/>
  </p:normalViewPr>
  <p:slideViewPr>
    <p:cSldViewPr>
      <p:cViewPr>
        <p:scale>
          <a:sx n="66" d="100"/>
          <a:sy n="66" d="100"/>
        </p:scale>
        <p:origin x="648" y="11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24/07/2023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24/07/2023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24/07/2023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24/07/2023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24/07/2023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24/07/2023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24/07/2023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24/07/2023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24/07/2023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24/07/2023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24/07/2023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24/07/2023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24/07/2023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video" Target="https://www.youtube.com/embed/AQdLQV6vhbk?feature=oembed" TargetMode="Externa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iot-cloud-platform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bndes.gov.br/wps/portal/site/home/conhecimento/estudos/chamada-publica-internet-coisas/estudo-internet-das-coisas-um-plano-de-acao-para-o-brasi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video" Target="https://www.youtube.com/embed/NjYTzvAVozo?feature=oembed" TargetMode="Externa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video" Target="https://www.youtube.com/embed/d7Rd6UgcrWo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Composição de cenários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Arrow34 - 1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CBDA943-7C66-B258-0062-7D66A4B3FDD1}"/>
              </a:ext>
            </a:extLst>
          </p:cNvPr>
          <p:cNvGrpSpPr>
            <a:grpSpLocks noChangeAspect="1"/>
          </p:cNvGrpSpPr>
          <p:nvPr/>
        </p:nvGrpSpPr>
        <p:grpSpPr>
          <a:xfrm>
            <a:off x="3664465" y="2694603"/>
            <a:ext cx="893459" cy="885263"/>
            <a:chOff x="6004176" y="1690066"/>
            <a:chExt cx="1039285" cy="1029748"/>
          </a:xfrm>
          <a:solidFill>
            <a:schemeClr val="accent1"/>
          </a:solidFill>
        </p:grpSpPr>
        <p:sp>
          <p:nvSpPr>
            <p:cNvPr id="4" name="Freeform 195">
              <a:extLst>
                <a:ext uri="{FF2B5EF4-FFF2-40B4-BE49-F238E27FC236}">
                  <a16:creationId xmlns:a16="http://schemas.microsoft.com/office/drawing/2014/main" id="{C63555FD-A137-2E09-F8CD-C0CAFAD4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5" name="Freeform 196">
              <a:extLst>
                <a:ext uri="{FF2B5EF4-FFF2-40B4-BE49-F238E27FC236}">
                  <a16:creationId xmlns:a16="http://schemas.microsoft.com/office/drawing/2014/main" id="{D4C597B4-D040-4E6C-0F6E-CEC1C58A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6" name="Freeform 197">
              <a:extLst>
                <a:ext uri="{FF2B5EF4-FFF2-40B4-BE49-F238E27FC236}">
                  <a16:creationId xmlns:a16="http://schemas.microsoft.com/office/drawing/2014/main" id="{CA084F05-C018-2438-DEAA-C0F2C105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7" name="Freeform 198">
              <a:extLst>
                <a:ext uri="{FF2B5EF4-FFF2-40B4-BE49-F238E27FC236}">
                  <a16:creationId xmlns:a16="http://schemas.microsoft.com/office/drawing/2014/main" id="{99BB61E0-C4DB-3388-25BE-382FCBE0A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8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EF68BFC-3E62-C7CD-748E-5314DBFCA912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751909" y="2871571"/>
            <a:ext cx="893461" cy="885263"/>
            <a:chOff x="6004176" y="1690066"/>
            <a:chExt cx="1039285" cy="1029748"/>
          </a:xfrm>
          <a:solidFill>
            <a:schemeClr val="accent2"/>
          </a:solidFill>
        </p:grpSpPr>
        <p:sp>
          <p:nvSpPr>
            <p:cNvPr id="10" name="Freeform 195">
              <a:extLst>
                <a:ext uri="{FF2B5EF4-FFF2-40B4-BE49-F238E27FC236}">
                  <a16:creationId xmlns:a16="http://schemas.microsoft.com/office/drawing/2014/main" id="{69081A95-A4DD-9665-547E-EE7DFD21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" name="Freeform 196">
              <a:extLst>
                <a:ext uri="{FF2B5EF4-FFF2-40B4-BE49-F238E27FC236}">
                  <a16:creationId xmlns:a16="http://schemas.microsoft.com/office/drawing/2014/main" id="{0C9A55A9-7259-8FC4-0D7D-194B35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" name="Freeform 197">
              <a:extLst>
                <a:ext uri="{FF2B5EF4-FFF2-40B4-BE49-F238E27FC236}">
                  <a16:creationId xmlns:a16="http://schemas.microsoft.com/office/drawing/2014/main" id="{999E7379-972A-6633-5204-F3073F0BF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" name="Freeform 198">
              <a:extLst>
                <a:ext uri="{FF2B5EF4-FFF2-40B4-BE49-F238E27FC236}">
                  <a16:creationId xmlns:a16="http://schemas.microsoft.com/office/drawing/2014/main" id="{6D34F995-D71D-58EA-71BC-2FF964759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4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B0AEEE0-E53E-725F-28A7-D9DAB089414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611453" y="3962785"/>
            <a:ext cx="893461" cy="885263"/>
            <a:chOff x="6004176" y="1690066"/>
            <a:chExt cx="1039285" cy="1029748"/>
          </a:xfrm>
          <a:solidFill>
            <a:schemeClr val="accent3"/>
          </a:solidFill>
        </p:grpSpPr>
        <p:sp>
          <p:nvSpPr>
            <p:cNvPr id="15" name="Freeform 195">
              <a:extLst>
                <a:ext uri="{FF2B5EF4-FFF2-40B4-BE49-F238E27FC236}">
                  <a16:creationId xmlns:a16="http://schemas.microsoft.com/office/drawing/2014/main" id="{CD53B1AD-2D94-32AE-1C7F-B0C09337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6" name="Freeform 196">
              <a:extLst>
                <a:ext uri="{FF2B5EF4-FFF2-40B4-BE49-F238E27FC236}">
                  <a16:creationId xmlns:a16="http://schemas.microsoft.com/office/drawing/2014/main" id="{1D526CC1-7EA1-C14D-0B0E-442C51896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7" name="Freeform 197">
              <a:extLst>
                <a:ext uri="{FF2B5EF4-FFF2-40B4-BE49-F238E27FC236}">
                  <a16:creationId xmlns:a16="http://schemas.microsoft.com/office/drawing/2014/main" id="{8C671F46-CDCF-9302-9AC6-D7378706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8" name="Freeform 198">
              <a:extLst>
                <a:ext uri="{FF2B5EF4-FFF2-40B4-BE49-F238E27FC236}">
                  <a16:creationId xmlns:a16="http://schemas.microsoft.com/office/drawing/2014/main" id="{66589EE0-605A-504B-EEC4-CD90B181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9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726A5F0-8E2F-4AEF-D850-37A4F7C4D89E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498634" y="3822344"/>
            <a:ext cx="893459" cy="885263"/>
            <a:chOff x="6004176" y="1690066"/>
            <a:chExt cx="1039285" cy="1029748"/>
          </a:xfrm>
          <a:solidFill>
            <a:schemeClr val="accent4"/>
          </a:solidFill>
        </p:grpSpPr>
        <p:sp>
          <p:nvSpPr>
            <p:cNvPr id="20" name="Freeform 195">
              <a:extLst>
                <a:ext uri="{FF2B5EF4-FFF2-40B4-BE49-F238E27FC236}">
                  <a16:creationId xmlns:a16="http://schemas.microsoft.com/office/drawing/2014/main" id="{6A724DAD-F635-4EB9-A84D-3A7D598F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1" name="Freeform 196">
              <a:extLst>
                <a:ext uri="{FF2B5EF4-FFF2-40B4-BE49-F238E27FC236}">
                  <a16:creationId xmlns:a16="http://schemas.microsoft.com/office/drawing/2014/main" id="{E0970C13-4A54-2203-6AEC-9FEF02B8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A79ED4A-33F7-6BB6-EC14-B12B2B54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E6E13230-F917-E18D-8318-65120B4D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sp>
        <p:nvSpPr>
          <p:cNvPr id="24" name="Gear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87DF9C5-CB1C-AF73-D80B-1604FC119D0C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3985592" y="3183669"/>
            <a:ext cx="1172818" cy="1175314"/>
          </a:xfrm>
          <a:custGeom>
            <a:avLst/>
            <a:gdLst>
              <a:gd name="T0" fmla="*/ 1246 w 1250"/>
              <a:gd name="T1" fmla="*/ 696 h 1250"/>
              <a:gd name="T2" fmla="*/ 1246 w 1250"/>
              <a:gd name="T3" fmla="*/ 554 h 1250"/>
              <a:gd name="T4" fmla="*/ 1077 w 1250"/>
              <a:gd name="T5" fmla="*/ 512 h 1250"/>
              <a:gd name="T6" fmla="*/ 1024 w 1250"/>
              <a:gd name="T7" fmla="*/ 386 h 1250"/>
              <a:gd name="T8" fmla="*/ 1113 w 1250"/>
              <a:gd name="T9" fmla="*/ 238 h 1250"/>
              <a:gd name="T10" fmla="*/ 950 w 1250"/>
              <a:gd name="T11" fmla="*/ 140 h 1250"/>
              <a:gd name="T12" fmla="*/ 803 w 1250"/>
              <a:gd name="T13" fmla="*/ 240 h 1250"/>
              <a:gd name="T14" fmla="*/ 738 w 1250"/>
              <a:gd name="T15" fmla="*/ 53 h 1250"/>
              <a:gd name="T16" fmla="*/ 625 w 1250"/>
              <a:gd name="T17" fmla="*/ 0 h 1250"/>
              <a:gd name="T18" fmla="*/ 512 w 1250"/>
              <a:gd name="T19" fmla="*/ 53 h 1250"/>
              <a:gd name="T20" fmla="*/ 479 w 1250"/>
              <a:gd name="T21" fmla="*/ 227 h 1250"/>
              <a:gd name="T22" fmla="*/ 300 w 1250"/>
              <a:gd name="T23" fmla="*/ 140 h 1250"/>
              <a:gd name="T24" fmla="*/ 138 w 1250"/>
              <a:gd name="T25" fmla="*/ 238 h 1250"/>
              <a:gd name="T26" fmla="*/ 226 w 1250"/>
              <a:gd name="T27" fmla="*/ 386 h 1250"/>
              <a:gd name="T28" fmla="*/ 173 w 1250"/>
              <a:gd name="T29" fmla="*/ 512 h 1250"/>
              <a:gd name="T30" fmla="*/ 4 w 1250"/>
              <a:gd name="T31" fmla="*/ 554 h 1250"/>
              <a:gd name="T32" fmla="*/ 4 w 1250"/>
              <a:gd name="T33" fmla="*/ 696 h 1250"/>
              <a:gd name="T34" fmla="*/ 173 w 1250"/>
              <a:gd name="T35" fmla="*/ 738 h 1250"/>
              <a:gd name="T36" fmla="*/ 226 w 1250"/>
              <a:gd name="T37" fmla="*/ 864 h 1250"/>
              <a:gd name="T38" fmla="*/ 138 w 1250"/>
              <a:gd name="T39" fmla="*/ 1012 h 1250"/>
              <a:gd name="T40" fmla="*/ 300 w 1250"/>
              <a:gd name="T41" fmla="*/ 1110 h 1250"/>
              <a:gd name="T42" fmla="*/ 447 w 1250"/>
              <a:gd name="T43" fmla="*/ 1010 h 1250"/>
              <a:gd name="T44" fmla="*/ 512 w 1250"/>
              <a:gd name="T45" fmla="*/ 1197 h 1250"/>
              <a:gd name="T46" fmla="*/ 625 w 1250"/>
              <a:gd name="T47" fmla="*/ 1250 h 1250"/>
              <a:gd name="T48" fmla="*/ 738 w 1250"/>
              <a:gd name="T49" fmla="*/ 1197 h 1250"/>
              <a:gd name="T50" fmla="*/ 771 w 1250"/>
              <a:gd name="T51" fmla="*/ 1023 h 1250"/>
              <a:gd name="T52" fmla="*/ 950 w 1250"/>
              <a:gd name="T53" fmla="*/ 1110 h 1250"/>
              <a:gd name="T54" fmla="*/ 1113 w 1250"/>
              <a:gd name="T55" fmla="*/ 1012 h 1250"/>
              <a:gd name="T56" fmla="*/ 1024 w 1250"/>
              <a:gd name="T57" fmla="*/ 864 h 1250"/>
              <a:gd name="T58" fmla="*/ 1077 w 1250"/>
              <a:gd name="T59" fmla="*/ 738 h 1250"/>
              <a:gd name="T60" fmla="*/ 625 w 1250"/>
              <a:gd name="T61" fmla="*/ 854 h 1250"/>
              <a:gd name="T62" fmla="*/ 625 w 1250"/>
              <a:gd name="T63" fmla="*/ 396 h 1250"/>
              <a:gd name="T64" fmla="*/ 625 w 1250"/>
              <a:gd name="T65" fmla="*/ 854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0" h="1250">
                <a:moveTo>
                  <a:pt x="1197" y="738"/>
                </a:moveTo>
                <a:cubicBezTo>
                  <a:pt x="1221" y="738"/>
                  <a:pt x="1242" y="719"/>
                  <a:pt x="1246" y="696"/>
                </a:cubicBezTo>
                <a:cubicBezTo>
                  <a:pt x="1246" y="696"/>
                  <a:pt x="1250" y="664"/>
                  <a:pt x="1250" y="625"/>
                </a:cubicBezTo>
                <a:cubicBezTo>
                  <a:pt x="1250" y="586"/>
                  <a:pt x="1246" y="554"/>
                  <a:pt x="1246" y="554"/>
                </a:cubicBezTo>
                <a:cubicBezTo>
                  <a:pt x="1242" y="531"/>
                  <a:pt x="1221" y="512"/>
                  <a:pt x="1197" y="512"/>
                </a:cubicBezTo>
                <a:lnTo>
                  <a:pt x="1077" y="512"/>
                </a:lnTo>
                <a:cubicBezTo>
                  <a:pt x="1053" y="512"/>
                  <a:pt x="1029" y="497"/>
                  <a:pt x="1023" y="479"/>
                </a:cubicBezTo>
                <a:cubicBezTo>
                  <a:pt x="1017" y="461"/>
                  <a:pt x="1008" y="402"/>
                  <a:pt x="1024" y="386"/>
                </a:cubicBezTo>
                <a:lnTo>
                  <a:pt x="1110" y="300"/>
                </a:lnTo>
                <a:cubicBezTo>
                  <a:pt x="1126" y="284"/>
                  <a:pt x="1127" y="256"/>
                  <a:pt x="1113" y="238"/>
                </a:cubicBezTo>
                <a:lnTo>
                  <a:pt x="1012" y="138"/>
                </a:lnTo>
                <a:cubicBezTo>
                  <a:pt x="994" y="123"/>
                  <a:pt x="966" y="124"/>
                  <a:pt x="950" y="140"/>
                </a:cubicBezTo>
                <a:lnTo>
                  <a:pt x="864" y="226"/>
                </a:lnTo>
                <a:cubicBezTo>
                  <a:pt x="848" y="242"/>
                  <a:pt x="820" y="249"/>
                  <a:pt x="803" y="240"/>
                </a:cubicBezTo>
                <a:cubicBezTo>
                  <a:pt x="786" y="232"/>
                  <a:pt x="738" y="197"/>
                  <a:pt x="738" y="173"/>
                </a:cubicBezTo>
                <a:lnTo>
                  <a:pt x="738" y="53"/>
                </a:lnTo>
                <a:cubicBezTo>
                  <a:pt x="738" y="29"/>
                  <a:pt x="719" y="8"/>
                  <a:pt x="696" y="4"/>
                </a:cubicBezTo>
                <a:cubicBezTo>
                  <a:pt x="696" y="4"/>
                  <a:pt x="664" y="0"/>
                  <a:pt x="625" y="0"/>
                </a:cubicBezTo>
                <a:cubicBezTo>
                  <a:pt x="586" y="0"/>
                  <a:pt x="554" y="4"/>
                  <a:pt x="554" y="4"/>
                </a:cubicBezTo>
                <a:cubicBezTo>
                  <a:pt x="531" y="8"/>
                  <a:pt x="512" y="29"/>
                  <a:pt x="512" y="53"/>
                </a:cubicBezTo>
                <a:lnTo>
                  <a:pt x="512" y="173"/>
                </a:lnTo>
                <a:cubicBezTo>
                  <a:pt x="512" y="197"/>
                  <a:pt x="497" y="221"/>
                  <a:pt x="479" y="227"/>
                </a:cubicBezTo>
                <a:cubicBezTo>
                  <a:pt x="461" y="233"/>
                  <a:pt x="402" y="242"/>
                  <a:pt x="386" y="226"/>
                </a:cubicBezTo>
                <a:lnTo>
                  <a:pt x="300" y="140"/>
                </a:lnTo>
                <a:cubicBezTo>
                  <a:pt x="284" y="124"/>
                  <a:pt x="256" y="123"/>
                  <a:pt x="238" y="138"/>
                </a:cubicBezTo>
                <a:lnTo>
                  <a:pt x="138" y="238"/>
                </a:lnTo>
                <a:cubicBezTo>
                  <a:pt x="123" y="256"/>
                  <a:pt x="124" y="284"/>
                  <a:pt x="140" y="300"/>
                </a:cubicBezTo>
                <a:lnTo>
                  <a:pt x="226" y="386"/>
                </a:lnTo>
                <a:cubicBezTo>
                  <a:pt x="242" y="402"/>
                  <a:pt x="249" y="430"/>
                  <a:pt x="240" y="447"/>
                </a:cubicBezTo>
                <a:cubicBezTo>
                  <a:pt x="232" y="464"/>
                  <a:pt x="197" y="512"/>
                  <a:pt x="173" y="512"/>
                </a:cubicBezTo>
                <a:lnTo>
                  <a:pt x="53" y="512"/>
                </a:lnTo>
                <a:cubicBezTo>
                  <a:pt x="29" y="512"/>
                  <a:pt x="8" y="531"/>
                  <a:pt x="4" y="554"/>
                </a:cubicBezTo>
                <a:cubicBezTo>
                  <a:pt x="4" y="554"/>
                  <a:pt x="0" y="586"/>
                  <a:pt x="0" y="625"/>
                </a:cubicBezTo>
                <a:cubicBezTo>
                  <a:pt x="0" y="664"/>
                  <a:pt x="4" y="696"/>
                  <a:pt x="4" y="696"/>
                </a:cubicBezTo>
                <a:cubicBezTo>
                  <a:pt x="8" y="719"/>
                  <a:pt x="29" y="738"/>
                  <a:pt x="53" y="738"/>
                </a:cubicBezTo>
                <a:lnTo>
                  <a:pt x="173" y="738"/>
                </a:lnTo>
                <a:cubicBezTo>
                  <a:pt x="197" y="738"/>
                  <a:pt x="221" y="753"/>
                  <a:pt x="227" y="771"/>
                </a:cubicBezTo>
                <a:cubicBezTo>
                  <a:pt x="233" y="789"/>
                  <a:pt x="242" y="848"/>
                  <a:pt x="226" y="864"/>
                </a:cubicBezTo>
                <a:lnTo>
                  <a:pt x="140" y="950"/>
                </a:lnTo>
                <a:cubicBezTo>
                  <a:pt x="124" y="966"/>
                  <a:pt x="123" y="994"/>
                  <a:pt x="138" y="1012"/>
                </a:cubicBezTo>
                <a:lnTo>
                  <a:pt x="238" y="1113"/>
                </a:lnTo>
                <a:cubicBezTo>
                  <a:pt x="256" y="1127"/>
                  <a:pt x="284" y="1126"/>
                  <a:pt x="300" y="1110"/>
                </a:cubicBezTo>
                <a:lnTo>
                  <a:pt x="386" y="1024"/>
                </a:lnTo>
                <a:cubicBezTo>
                  <a:pt x="402" y="1008"/>
                  <a:pt x="430" y="1001"/>
                  <a:pt x="447" y="1010"/>
                </a:cubicBezTo>
                <a:cubicBezTo>
                  <a:pt x="464" y="1018"/>
                  <a:pt x="512" y="1053"/>
                  <a:pt x="512" y="1077"/>
                </a:cubicBezTo>
                <a:lnTo>
                  <a:pt x="512" y="1197"/>
                </a:lnTo>
                <a:cubicBezTo>
                  <a:pt x="512" y="1221"/>
                  <a:pt x="531" y="1242"/>
                  <a:pt x="554" y="1246"/>
                </a:cubicBezTo>
                <a:cubicBezTo>
                  <a:pt x="554" y="1246"/>
                  <a:pt x="586" y="1250"/>
                  <a:pt x="625" y="1250"/>
                </a:cubicBezTo>
                <a:cubicBezTo>
                  <a:pt x="664" y="1250"/>
                  <a:pt x="696" y="1246"/>
                  <a:pt x="696" y="1246"/>
                </a:cubicBezTo>
                <a:cubicBezTo>
                  <a:pt x="719" y="1242"/>
                  <a:pt x="738" y="1221"/>
                  <a:pt x="738" y="1197"/>
                </a:cubicBezTo>
                <a:lnTo>
                  <a:pt x="738" y="1077"/>
                </a:lnTo>
                <a:cubicBezTo>
                  <a:pt x="738" y="1053"/>
                  <a:pt x="753" y="1029"/>
                  <a:pt x="771" y="1023"/>
                </a:cubicBezTo>
                <a:cubicBezTo>
                  <a:pt x="789" y="1017"/>
                  <a:pt x="848" y="1008"/>
                  <a:pt x="864" y="1024"/>
                </a:cubicBezTo>
                <a:lnTo>
                  <a:pt x="950" y="1110"/>
                </a:lnTo>
                <a:cubicBezTo>
                  <a:pt x="966" y="1126"/>
                  <a:pt x="994" y="1127"/>
                  <a:pt x="1012" y="1112"/>
                </a:cubicBezTo>
                <a:lnTo>
                  <a:pt x="1113" y="1012"/>
                </a:lnTo>
                <a:cubicBezTo>
                  <a:pt x="1127" y="994"/>
                  <a:pt x="1126" y="966"/>
                  <a:pt x="1110" y="950"/>
                </a:cubicBezTo>
                <a:lnTo>
                  <a:pt x="1024" y="864"/>
                </a:lnTo>
                <a:cubicBezTo>
                  <a:pt x="1008" y="848"/>
                  <a:pt x="1001" y="820"/>
                  <a:pt x="1010" y="803"/>
                </a:cubicBezTo>
                <a:cubicBezTo>
                  <a:pt x="1018" y="786"/>
                  <a:pt x="1053" y="738"/>
                  <a:pt x="1077" y="738"/>
                </a:cubicBezTo>
                <a:lnTo>
                  <a:pt x="1197" y="738"/>
                </a:lnTo>
                <a:close/>
                <a:moveTo>
                  <a:pt x="625" y="854"/>
                </a:moveTo>
                <a:cubicBezTo>
                  <a:pt x="499" y="854"/>
                  <a:pt x="396" y="751"/>
                  <a:pt x="396" y="625"/>
                </a:cubicBezTo>
                <a:cubicBezTo>
                  <a:pt x="396" y="499"/>
                  <a:pt x="499" y="396"/>
                  <a:pt x="625" y="396"/>
                </a:cubicBezTo>
                <a:cubicBezTo>
                  <a:pt x="751" y="396"/>
                  <a:pt x="854" y="499"/>
                  <a:pt x="854" y="625"/>
                </a:cubicBezTo>
                <a:cubicBezTo>
                  <a:pt x="854" y="751"/>
                  <a:pt x="751" y="854"/>
                  <a:pt x="625" y="854"/>
                </a:cubicBezTo>
                <a:close/>
              </a:path>
            </a:pathLst>
          </a:custGeom>
          <a:solidFill>
            <a:srgbClr val="D9D9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526DB1E-D491-0400-0F5B-EF1BF0462E47}"/>
              </a:ext>
            </a:extLst>
          </p:cNvPr>
          <p:cNvSpPr txBox="1"/>
          <p:nvPr/>
        </p:nvSpPr>
        <p:spPr>
          <a:xfrm>
            <a:off x="628650" y="2279485"/>
            <a:ext cx="3048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1"/>
                </a:solidFill>
                <a:latin typeface="Gotham HTF"/>
              </a:rPr>
              <a:t>Dispositivo </a:t>
            </a:r>
            <a:r>
              <a:rPr lang="pt-BR" b="1" dirty="0">
                <a:solidFill>
                  <a:schemeClr val="accent1"/>
                </a:solidFill>
                <a:latin typeface="Gotham HTF"/>
                <a:sym typeface="Wingdings" panose="05000000000000000000" pitchFamily="2" charset="2"/>
              </a:rPr>
              <a:t> Coisa (Thing)</a:t>
            </a:r>
            <a:endParaRPr lang="pt-BR" b="1" dirty="0">
              <a:solidFill>
                <a:schemeClr val="accent1"/>
              </a:solidFill>
              <a:latin typeface="Gotham HTF"/>
            </a:endParaRPr>
          </a:p>
          <a:p>
            <a:pPr algn="r"/>
            <a:r>
              <a:rPr lang="pt-BR" dirty="0">
                <a:latin typeface="Gotham HTF"/>
              </a:rPr>
              <a:t>Sensores;</a:t>
            </a:r>
          </a:p>
          <a:p>
            <a:pPr algn="r"/>
            <a:r>
              <a:rPr lang="pt-BR" dirty="0">
                <a:latin typeface="Gotham HTF"/>
              </a:rPr>
              <a:t>Máquinas Industriais;</a:t>
            </a:r>
          </a:p>
          <a:p>
            <a:pPr algn="r"/>
            <a:r>
              <a:rPr lang="pt-BR" dirty="0">
                <a:latin typeface="Gotham HTF"/>
              </a:rPr>
              <a:t>Produtos;</a:t>
            </a:r>
          </a:p>
          <a:p>
            <a:pPr algn="r"/>
            <a:r>
              <a:rPr lang="pt-BR" dirty="0">
                <a:latin typeface="Gotham HTF"/>
              </a:rPr>
              <a:t>Sistemas;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1D674F7C-E371-1A6B-A7BD-C3E7B76989F6}"/>
              </a:ext>
            </a:extLst>
          </p:cNvPr>
          <p:cNvSpPr txBox="1"/>
          <p:nvPr/>
        </p:nvSpPr>
        <p:spPr>
          <a:xfrm>
            <a:off x="5466522" y="2279485"/>
            <a:ext cx="30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Gotham HTF"/>
              </a:rPr>
              <a:t>Conectividade com a Internet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C64D5E8C-BA73-2451-DE52-19B09441489B}"/>
              </a:ext>
            </a:extLst>
          </p:cNvPr>
          <p:cNvSpPr txBox="1"/>
          <p:nvPr/>
        </p:nvSpPr>
        <p:spPr>
          <a:xfrm>
            <a:off x="628650" y="4461125"/>
            <a:ext cx="304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4"/>
                </a:solidFill>
                <a:latin typeface="Gotham HTF"/>
              </a:rPr>
              <a:t>Inovação</a:t>
            </a:r>
          </a:p>
          <a:p>
            <a:pPr algn="r"/>
            <a:r>
              <a:rPr lang="pt-BR" dirty="0">
                <a:latin typeface="Gotham HTF"/>
              </a:rPr>
              <a:t>Inteligência Artificial;</a:t>
            </a:r>
          </a:p>
          <a:p>
            <a:pPr algn="r"/>
            <a:r>
              <a:rPr lang="pt-BR" dirty="0">
                <a:latin typeface="Gotham HTF"/>
              </a:rPr>
              <a:t>Biga Data;</a:t>
            </a:r>
          </a:p>
          <a:p>
            <a:pPr algn="r"/>
            <a:r>
              <a:rPr lang="pt-BR" dirty="0">
                <a:latin typeface="Gotham HTF"/>
              </a:rPr>
              <a:t>Computação Cognitiva;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A46DF7F2-6E22-659E-27DF-9526C51B3893}"/>
              </a:ext>
            </a:extLst>
          </p:cNvPr>
          <p:cNvSpPr txBox="1"/>
          <p:nvPr/>
        </p:nvSpPr>
        <p:spPr>
          <a:xfrm>
            <a:off x="5466522" y="4461125"/>
            <a:ext cx="3048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3"/>
                </a:solidFill>
                <a:latin typeface="Gotham HTF"/>
              </a:rPr>
              <a:t>Gestão e Integração dos Dados</a:t>
            </a:r>
          </a:p>
          <a:p>
            <a:r>
              <a:rPr lang="pt-BR" dirty="0">
                <a:latin typeface="Gotham HTF"/>
              </a:rPr>
              <a:t>Banco de Dados;</a:t>
            </a:r>
          </a:p>
          <a:p>
            <a:r>
              <a:rPr lang="pt-BR" dirty="0">
                <a:latin typeface="Gotham HTF"/>
              </a:rPr>
              <a:t>Business </a:t>
            </a:r>
            <a:r>
              <a:rPr lang="pt-BR" dirty="0" err="1">
                <a:latin typeface="Gotham HTF"/>
              </a:rPr>
              <a:t>Intelligence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>
                <a:latin typeface="Gotham HTF"/>
              </a:rPr>
              <a:t>Cloud </a:t>
            </a:r>
            <a:r>
              <a:rPr lang="pt-BR" dirty="0" err="1">
                <a:latin typeface="Gotham HTF"/>
              </a:rPr>
              <a:t>Computing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 err="1">
                <a:latin typeface="Gotham HTF"/>
              </a:rPr>
              <a:t>IoT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platforms</a:t>
            </a:r>
            <a:r>
              <a:rPr lang="pt-BR" dirty="0">
                <a:latin typeface="Gotham HTF"/>
              </a:rPr>
              <a:t>;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CF515D3-5F24-9850-DE7E-B7B5C227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83" y="2584504"/>
            <a:ext cx="309880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2" name="Picture 29" descr="red.PNG">
            <a:extLst>
              <a:ext uri="{FF2B5EF4-FFF2-40B4-BE49-F238E27FC236}">
                <a16:creationId xmlns:a16="http://schemas.microsoft.com/office/drawing/2014/main" id="{7DB1FAF7-B6F2-BDCD-0510-7036B963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8281"/>
            <a:ext cx="8496944" cy="468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8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5EF7B22-AB4B-C9C0-AEC7-42818D0E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" y="916521"/>
            <a:ext cx="9012405" cy="502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41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Iot Vs Iiot blog">
            <a:extLst>
              <a:ext uri="{FF2B5EF4-FFF2-40B4-BE49-F238E27FC236}">
                <a16:creationId xmlns:a16="http://schemas.microsoft.com/office/drawing/2014/main" id="{2DD6D0A3-7C2D-3BF9-1125-966A076D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2356"/>
            <a:ext cx="4115230" cy="56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4D9D6F8-1F34-6DFF-9F90-BA5AF3A5A747}"/>
              </a:ext>
            </a:extLst>
          </p:cNvPr>
          <p:cNvSpPr/>
          <p:nvPr/>
        </p:nvSpPr>
        <p:spPr>
          <a:xfrm>
            <a:off x="5600203" y="1340768"/>
            <a:ext cx="3315198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dirty="0" err="1">
                <a:solidFill>
                  <a:schemeClr val="tx1"/>
                </a:solidFill>
                <a:latin typeface="Gotham HTF"/>
              </a:rPr>
              <a:t>IIoT</a:t>
            </a:r>
            <a:r>
              <a:rPr lang="pt-BR" dirty="0">
                <a:solidFill>
                  <a:schemeClr val="tx1"/>
                </a:solidFill>
                <a:latin typeface="Gotham HTF"/>
              </a:rPr>
              <a:t> consiste em máquinas conectadas e plataformas de análise avançadas que processam os dados produtos por essas máquinas. Os dispositivos variam de minúsculos sensores ambientais a complexos robôs industriais.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326154-5DD3-F1E1-A4C9-1CE3FD72E837}"/>
              </a:ext>
            </a:extLst>
          </p:cNvPr>
          <p:cNvSpPr/>
          <p:nvPr/>
        </p:nvSpPr>
        <p:spPr>
          <a:xfrm>
            <a:off x="5387367" y="1340767"/>
            <a:ext cx="212833" cy="22322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AA3E764-39AF-DADE-8AB1-17FC8ECA2982}"/>
              </a:ext>
            </a:extLst>
          </p:cNvPr>
          <p:cNvSpPr>
            <a:spLocks noChangeAspect="1"/>
          </p:cNvSpPr>
          <p:nvPr/>
        </p:nvSpPr>
        <p:spPr>
          <a:xfrm>
            <a:off x="4602955" y="2145163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B2011EA-35FC-9DD9-87A8-1EAFF626EBBD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5226410" y="2456891"/>
            <a:ext cx="1609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87DA53F-E73C-6E56-FBB9-D12D08B97E07}"/>
              </a:ext>
            </a:extLst>
          </p:cNvPr>
          <p:cNvSpPr/>
          <p:nvPr/>
        </p:nvSpPr>
        <p:spPr>
          <a:xfrm>
            <a:off x="5600202" y="4005065"/>
            <a:ext cx="3315198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Consiste em um arcabouço industrial composto por um vasto número de dispositivos e máquinas conectados e sincronizados por meio de ferramentas em um ambiente M2M.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2F83914-A67F-8141-CA0A-2B346AF4DF10}"/>
              </a:ext>
            </a:extLst>
          </p:cNvPr>
          <p:cNvSpPr/>
          <p:nvPr/>
        </p:nvSpPr>
        <p:spPr>
          <a:xfrm>
            <a:off x="5387366" y="4005064"/>
            <a:ext cx="212833" cy="2016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A716ED-9FC9-E2B8-F25A-78F43C63A79A}"/>
              </a:ext>
            </a:extLst>
          </p:cNvPr>
          <p:cNvSpPr>
            <a:spLocks noChangeAspect="1"/>
          </p:cNvSpPr>
          <p:nvPr/>
        </p:nvSpPr>
        <p:spPr>
          <a:xfrm>
            <a:off x="4602062" y="470144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9EAEA434-4AAB-9795-AB84-4C2FE2B17F57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5225517" y="5013175"/>
            <a:ext cx="16184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7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What is IIoT?">
            <a:hlinkClick r:id="" action="ppaction://media"/>
            <a:extLst>
              <a:ext uri="{FF2B5EF4-FFF2-40B4-BE49-F238E27FC236}">
                <a16:creationId xmlns:a16="http://schemas.microsoft.com/office/drawing/2014/main" id="{F9FF82F1-7DF5-D542-DC26-31E770DED2F5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775" y="980728"/>
            <a:ext cx="86664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https://www.enviromon.net/wp-content/uploads/iot-industry-sensors.jpg">
            <a:extLst>
              <a:ext uri="{FF2B5EF4-FFF2-40B4-BE49-F238E27FC236}">
                <a16:creationId xmlns:a16="http://schemas.microsoft.com/office/drawing/2014/main" id="{1348DB96-FABC-A0B5-62CE-63E1D7EB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" y="2348880"/>
            <a:ext cx="6588224" cy="22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m para sensor iiot">
            <a:extLst>
              <a:ext uri="{FF2B5EF4-FFF2-40B4-BE49-F238E27FC236}">
                <a16:creationId xmlns:a16="http://schemas.microsoft.com/office/drawing/2014/main" id="{28A90C8C-F57F-4324-1529-4E11B5D1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08664"/>
            <a:ext cx="28575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944638-3106-6E66-D8EB-6C79AA5CD394}"/>
              </a:ext>
            </a:extLst>
          </p:cNvPr>
          <p:cNvSpPr txBox="1"/>
          <p:nvPr/>
        </p:nvSpPr>
        <p:spPr>
          <a:xfrm>
            <a:off x="539552" y="4511796"/>
            <a:ext cx="13933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/>
              <a:t>Fonte: Wireless </a:t>
            </a:r>
            <a:r>
              <a:rPr lang="pt-BR" sz="700" dirty="0" err="1"/>
              <a:t>Connectivity</a:t>
            </a:r>
            <a:r>
              <a:rPr lang="pt-BR" sz="700" dirty="0"/>
              <a:t> </a:t>
            </a:r>
            <a:r>
              <a:rPr lang="pt-BR" sz="700" dirty="0" err="1"/>
              <a:t>test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6546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Conectividade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E696D3E-99BA-DBA9-24DE-ED777879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004887"/>
            <a:ext cx="86201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90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12" name="Imagem 4" descr="Resultado de imagem para wifi">
            <a:extLst>
              <a:ext uri="{FF2B5EF4-FFF2-40B4-BE49-F238E27FC236}">
                <a16:creationId xmlns:a16="http://schemas.microsoft.com/office/drawing/2014/main" id="{ED33EF23-2F4C-938F-C2FD-82AA202B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4" y="1579365"/>
            <a:ext cx="1570839" cy="9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6576441-246D-BE70-5D41-00FEC843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65513"/>
            <a:ext cx="1836993" cy="135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2466C9F-CD27-1EF6-D4B0-10E120EF0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9533" r="3094" b="15334"/>
          <a:stretch/>
        </p:blipFill>
        <p:spPr bwMode="auto">
          <a:xfrm>
            <a:off x="6516216" y="1308487"/>
            <a:ext cx="2152527" cy="147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1D6107B-92D3-17F1-E0FB-BED9730B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39852"/>
              </p:ext>
            </p:extLst>
          </p:nvPr>
        </p:nvGraphicFramePr>
        <p:xfrm>
          <a:off x="1211796" y="3114603"/>
          <a:ext cx="6720407" cy="330840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07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484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Padrão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Frequência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Distância do mundo real</a:t>
                      </a:r>
                      <a:endParaRPr lang="pt-BR" sz="1200" kern="1200" dirty="0">
                        <a:solidFill>
                          <a:schemeClr val="tx1"/>
                        </a:solidFill>
                        <a:effectLst/>
                        <a:latin typeface="Gotham HTF"/>
                        <a:ea typeface="+mn-ea"/>
                        <a:cs typeface="+mn-cs"/>
                      </a:endParaRPr>
                    </a:p>
                  </a:txBody>
                  <a:tcPr marL="8582" marR="8582" marT="17164" marB="17164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Velocidade no mundo real</a:t>
                      </a:r>
                    </a:p>
                  </a:txBody>
                  <a:tcPr marL="8299" marR="8299" marT="16598" marB="165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60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3-32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802.11b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2-3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32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802.11g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19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10 -29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125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150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450Mbps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40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802.11ac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até 125 metros (amplificado)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210 Mbps - 1 G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grpSp>
        <p:nvGrpSpPr>
          <p:cNvPr id="4" name="Groupe 67">
            <a:extLst>
              <a:ext uri="{FF2B5EF4-FFF2-40B4-BE49-F238E27FC236}">
                <a16:creationId xmlns:a16="http://schemas.microsoft.com/office/drawing/2014/main" id="{D028A438-8B63-BAB4-5448-7E8D485B9283}"/>
              </a:ext>
            </a:extLst>
          </p:cNvPr>
          <p:cNvGrpSpPr/>
          <p:nvPr/>
        </p:nvGrpSpPr>
        <p:grpSpPr>
          <a:xfrm>
            <a:off x="3188174" y="2898650"/>
            <a:ext cx="5865898" cy="830997"/>
            <a:chOff x="4682269" y="1521622"/>
            <a:chExt cx="7556108" cy="1107997"/>
          </a:xfrm>
        </p:grpSpPr>
        <p:cxnSp>
          <p:nvCxnSpPr>
            <p:cNvPr id="5" name="Straight Connector 43">
              <a:extLst>
                <a:ext uri="{FF2B5EF4-FFF2-40B4-BE49-F238E27FC236}">
                  <a16:creationId xmlns:a16="http://schemas.microsoft.com/office/drawing/2014/main" id="{7E3C94CE-B375-8769-1CF4-7201F451B3F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69" y="2075618"/>
              <a:ext cx="2315297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82">
              <a:extLst>
                <a:ext uri="{FF2B5EF4-FFF2-40B4-BE49-F238E27FC236}">
                  <a16:creationId xmlns:a16="http://schemas.microsoft.com/office/drawing/2014/main" id="{1D332873-2D99-5506-FFAE-502D644A3039}"/>
                </a:ext>
              </a:extLst>
            </p:cNvPr>
            <p:cNvSpPr txBox="1"/>
            <p:nvPr/>
          </p:nvSpPr>
          <p:spPr>
            <a:xfrm>
              <a:off x="7150600" y="1521622"/>
              <a:ext cx="5087777" cy="110799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1"/>
                  </a:solidFill>
                  <a:latin typeface="Gotham HTF"/>
                </a:rPr>
                <a:t>CLASSE 1</a:t>
              </a:r>
            </a:p>
            <a:p>
              <a:r>
                <a:rPr lang="pt-BR" sz="1600" dirty="0">
                  <a:latin typeface="Gotham HTF"/>
                </a:rPr>
                <a:t>Potência máxima de 100 mW, alcance de até 100 metros</a:t>
              </a:r>
            </a:p>
          </p:txBody>
        </p:sp>
      </p:grpSp>
      <p:grpSp>
        <p:nvGrpSpPr>
          <p:cNvPr id="7" name="Groupe 63">
            <a:extLst>
              <a:ext uri="{FF2B5EF4-FFF2-40B4-BE49-F238E27FC236}">
                <a16:creationId xmlns:a16="http://schemas.microsoft.com/office/drawing/2014/main" id="{25B677A3-9CD3-A300-8561-76B2D0DCDA5D}"/>
              </a:ext>
            </a:extLst>
          </p:cNvPr>
          <p:cNvGrpSpPr/>
          <p:nvPr/>
        </p:nvGrpSpPr>
        <p:grpSpPr>
          <a:xfrm>
            <a:off x="2518569" y="3670565"/>
            <a:ext cx="5978375" cy="584775"/>
            <a:chOff x="3981484" y="2561063"/>
            <a:chExt cx="7700994" cy="779701"/>
          </a:xfrm>
        </p:grpSpPr>
        <p:cxnSp>
          <p:nvCxnSpPr>
            <p:cNvPr id="8" name="Straight Connector 43">
              <a:extLst>
                <a:ext uri="{FF2B5EF4-FFF2-40B4-BE49-F238E27FC236}">
                  <a16:creationId xmlns:a16="http://schemas.microsoft.com/office/drawing/2014/main" id="{D95BE5B8-F913-8B70-385B-A94748248B93}"/>
                </a:ext>
              </a:extLst>
            </p:cNvPr>
            <p:cNvCxnSpPr>
              <a:cxnSpLocks/>
            </p:cNvCxnSpPr>
            <p:nvPr/>
          </p:nvCxnSpPr>
          <p:spPr>
            <a:xfrm>
              <a:off x="3981484" y="2950911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72E5CB2D-5464-C069-DB14-B876B0949D42}"/>
                </a:ext>
              </a:extLst>
            </p:cNvPr>
            <p:cNvSpPr txBox="1"/>
            <p:nvPr/>
          </p:nvSpPr>
          <p:spPr>
            <a:xfrm>
              <a:off x="5812536" y="2561063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2"/>
                  </a:solidFill>
                  <a:latin typeface="Gotham HTF"/>
                </a:rPr>
                <a:t>CLASSE 2</a:t>
              </a:r>
            </a:p>
            <a:p>
              <a:r>
                <a:rPr lang="pt-BR" sz="1600" dirty="0">
                  <a:latin typeface="Gotham HTF"/>
                </a:rPr>
                <a:t>Potência máxima de 2,5 mW, alcance de até 10 metros</a:t>
              </a:r>
            </a:p>
          </p:txBody>
        </p:sp>
      </p:grpSp>
      <p:grpSp>
        <p:nvGrpSpPr>
          <p:cNvPr id="11" name="Groupe 64">
            <a:extLst>
              <a:ext uri="{FF2B5EF4-FFF2-40B4-BE49-F238E27FC236}">
                <a16:creationId xmlns:a16="http://schemas.microsoft.com/office/drawing/2014/main" id="{C1519C78-CCBB-A5EF-FFFB-AB0F569B33F2}"/>
              </a:ext>
            </a:extLst>
          </p:cNvPr>
          <p:cNvGrpSpPr/>
          <p:nvPr/>
        </p:nvGrpSpPr>
        <p:grpSpPr>
          <a:xfrm>
            <a:off x="2182091" y="4319370"/>
            <a:ext cx="5978375" cy="584775"/>
            <a:chOff x="3532846" y="3323677"/>
            <a:chExt cx="7700994" cy="779701"/>
          </a:xfrm>
        </p:grpSpPr>
        <p:cxnSp>
          <p:nvCxnSpPr>
            <p:cNvPr id="16" name="Straight Connector 43">
              <a:extLst>
                <a:ext uri="{FF2B5EF4-FFF2-40B4-BE49-F238E27FC236}">
                  <a16:creationId xmlns:a16="http://schemas.microsoft.com/office/drawing/2014/main" id="{C1B07250-03A0-4BEA-8D3E-720CF28A9A77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6" y="3713525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82">
              <a:extLst>
                <a:ext uri="{FF2B5EF4-FFF2-40B4-BE49-F238E27FC236}">
                  <a16:creationId xmlns:a16="http://schemas.microsoft.com/office/drawing/2014/main" id="{0F5143DA-0E01-FDFA-B53D-3C640D0CA356}"/>
                </a:ext>
              </a:extLst>
            </p:cNvPr>
            <p:cNvSpPr txBox="1"/>
            <p:nvPr/>
          </p:nvSpPr>
          <p:spPr>
            <a:xfrm>
              <a:off x="5363898" y="3323677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3"/>
                  </a:solidFill>
                  <a:latin typeface="Gotham HTF"/>
                </a:rPr>
                <a:t>CLASSE 3</a:t>
              </a:r>
            </a:p>
            <a:p>
              <a:r>
                <a:rPr lang="pt-BR" sz="1600" dirty="0">
                  <a:latin typeface="Gotham HTF"/>
                </a:rPr>
                <a:t>Potência máxima de 1 mW, alcance de até 1 metro;</a:t>
              </a:r>
            </a:p>
          </p:txBody>
        </p:sp>
      </p:grpSp>
      <p:grpSp>
        <p:nvGrpSpPr>
          <p:cNvPr id="18" name="Groupe 65">
            <a:extLst>
              <a:ext uri="{FF2B5EF4-FFF2-40B4-BE49-F238E27FC236}">
                <a16:creationId xmlns:a16="http://schemas.microsoft.com/office/drawing/2014/main" id="{D799D46C-1C91-E0AB-10D6-81B19CA456BB}"/>
              </a:ext>
            </a:extLst>
          </p:cNvPr>
          <p:cNvGrpSpPr/>
          <p:nvPr/>
        </p:nvGrpSpPr>
        <p:grpSpPr>
          <a:xfrm>
            <a:off x="2060015" y="4968175"/>
            <a:ext cx="5860865" cy="584775"/>
            <a:chOff x="3277653" y="3988407"/>
            <a:chExt cx="7549624" cy="779701"/>
          </a:xfrm>
        </p:grpSpPr>
        <p:cxnSp>
          <p:nvCxnSpPr>
            <p:cNvPr id="19" name="Straight Connector 43">
              <a:extLst>
                <a:ext uri="{FF2B5EF4-FFF2-40B4-BE49-F238E27FC236}">
                  <a16:creationId xmlns:a16="http://schemas.microsoft.com/office/drawing/2014/main" id="{91030DDC-BB04-B724-E84C-D52DA38552AA}"/>
                </a:ext>
              </a:extLst>
            </p:cNvPr>
            <p:cNvCxnSpPr>
              <a:cxnSpLocks/>
            </p:cNvCxnSpPr>
            <p:nvPr/>
          </p:nvCxnSpPr>
          <p:spPr>
            <a:xfrm>
              <a:off x="3277653" y="4378255"/>
              <a:ext cx="1149423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82">
              <a:extLst>
                <a:ext uri="{FF2B5EF4-FFF2-40B4-BE49-F238E27FC236}">
                  <a16:creationId xmlns:a16="http://schemas.microsoft.com/office/drawing/2014/main" id="{F68EDC5D-1ACF-08FC-44A1-147E06C3ECFA}"/>
                </a:ext>
              </a:extLst>
            </p:cNvPr>
            <p:cNvSpPr txBox="1"/>
            <p:nvPr/>
          </p:nvSpPr>
          <p:spPr>
            <a:xfrm>
              <a:off x="4640584" y="3988407"/>
              <a:ext cx="6186693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4"/>
                  </a:solidFill>
                  <a:latin typeface="Gotham HTF"/>
                </a:rPr>
                <a:t>CLASSE 4</a:t>
              </a:r>
            </a:p>
            <a:p>
              <a:r>
                <a:rPr lang="pt-BR" sz="1600" dirty="0">
                  <a:latin typeface="Gotham HTF"/>
                </a:rPr>
                <a:t>Potência máxima de 0,5 mW, alcance de até meio metro;</a:t>
              </a:r>
            </a:p>
          </p:txBody>
        </p:sp>
      </p:grpSp>
      <p:grpSp>
        <p:nvGrpSpPr>
          <p:cNvPr id="21" name="Groupe 66">
            <a:extLst>
              <a:ext uri="{FF2B5EF4-FFF2-40B4-BE49-F238E27FC236}">
                <a16:creationId xmlns:a16="http://schemas.microsoft.com/office/drawing/2014/main" id="{0D02F756-7A7E-7DB0-92DA-DB9E75725E3D}"/>
              </a:ext>
            </a:extLst>
          </p:cNvPr>
          <p:cNvGrpSpPr>
            <a:grpSpLocks noChangeAspect="1"/>
          </p:cNvGrpSpPr>
          <p:nvPr/>
        </p:nvGrpSpPr>
        <p:grpSpPr>
          <a:xfrm>
            <a:off x="89927" y="2742507"/>
            <a:ext cx="3244809" cy="3422797"/>
            <a:chOff x="670530" y="951978"/>
            <a:chExt cx="4471938" cy="4717238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B395C4D1-67B0-B035-5BA6-203E0B54FF1C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CDBD0BF9-99E6-F8FF-61ED-E150EAD2F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28" name="Group 3">
                <a:extLst>
                  <a:ext uri="{FF2B5EF4-FFF2-40B4-BE49-F238E27FC236}">
                    <a16:creationId xmlns:a16="http://schemas.microsoft.com/office/drawing/2014/main" id="{90DE7CC1-66A9-8C7F-1BC6-96F04703CD94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41" name="Group 22">
                  <a:extLst>
                    <a:ext uri="{FF2B5EF4-FFF2-40B4-BE49-F238E27FC236}">
                      <a16:creationId xmlns:a16="http://schemas.microsoft.com/office/drawing/2014/main" id="{B1D64CE4-F5A4-FA01-C15E-3FC7869DAB91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44" name="Freeform 8">
                    <a:extLst>
                      <a:ext uri="{FF2B5EF4-FFF2-40B4-BE49-F238E27FC236}">
                        <a16:creationId xmlns:a16="http://schemas.microsoft.com/office/drawing/2014/main" id="{D6BDFA99-A30B-3095-A210-9AA5764289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45" name="Freeform 22">
                    <a:extLst>
                      <a:ext uri="{FF2B5EF4-FFF2-40B4-BE49-F238E27FC236}">
                        <a16:creationId xmlns:a16="http://schemas.microsoft.com/office/drawing/2014/main" id="{EC649050-C025-C101-37DA-0C3FEFD851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42" name="Oval 39">
                  <a:extLst>
                    <a:ext uri="{FF2B5EF4-FFF2-40B4-BE49-F238E27FC236}">
                      <a16:creationId xmlns:a16="http://schemas.microsoft.com/office/drawing/2014/main" id="{F76E527F-E1EE-6E80-84D1-268FEE26E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3" name="Freeform 41">
                  <a:extLst>
                    <a:ext uri="{FF2B5EF4-FFF2-40B4-BE49-F238E27FC236}">
                      <a16:creationId xmlns:a16="http://schemas.microsoft.com/office/drawing/2014/main" id="{DED64A0B-431C-2106-540B-B1C4F63D89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29" name="Freeform 42">
                <a:extLst>
                  <a:ext uri="{FF2B5EF4-FFF2-40B4-BE49-F238E27FC236}">
                    <a16:creationId xmlns:a16="http://schemas.microsoft.com/office/drawing/2014/main" id="{178CDD0B-5B0C-31A0-3B33-60C4DBB4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0" name="Freeform 43">
                <a:extLst>
                  <a:ext uri="{FF2B5EF4-FFF2-40B4-BE49-F238E27FC236}">
                    <a16:creationId xmlns:a16="http://schemas.microsoft.com/office/drawing/2014/main" id="{BEF3D550-82F8-B9D5-6DEE-5EBDC0EDE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8A5DF565-7EB3-20A9-A00C-331216332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8BBF8043-648D-09A6-62DB-6C989017A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A939FB37-3406-5A26-B488-0AAD0EC93CA4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39" name="Freeform 49">
                  <a:extLst>
                    <a:ext uri="{FF2B5EF4-FFF2-40B4-BE49-F238E27FC236}">
                      <a16:creationId xmlns:a16="http://schemas.microsoft.com/office/drawing/2014/main" id="{0DDE20C9-736C-3788-FCF5-A9218E08D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0" name="Freeform 50">
                  <a:extLst>
                    <a:ext uri="{FF2B5EF4-FFF2-40B4-BE49-F238E27FC236}">
                      <a16:creationId xmlns:a16="http://schemas.microsoft.com/office/drawing/2014/main" id="{1EAD0025-2F2E-645B-7BA4-33D2B386E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34" name="Group 7">
                <a:extLst>
                  <a:ext uri="{FF2B5EF4-FFF2-40B4-BE49-F238E27FC236}">
                    <a16:creationId xmlns:a16="http://schemas.microsoft.com/office/drawing/2014/main" id="{D6340553-BF15-62AD-F5A0-435C5C5740B5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35" name="Freeform 53">
                  <a:extLst>
                    <a:ext uri="{FF2B5EF4-FFF2-40B4-BE49-F238E27FC236}">
                      <a16:creationId xmlns:a16="http://schemas.microsoft.com/office/drawing/2014/main" id="{07D0154B-E3FB-DCD7-3DB3-E40BD2ECA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6" name="Freeform 54">
                  <a:extLst>
                    <a:ext uri="{FF2B5EF4-FFF2-40B4-BE49-F238E27FC236}">
                      <a16:creationId xmlns:a16="http://schemas.microsoft.com/office/drawing/2014/main" id="{84290FC1-8310-1EDA-2444-6C9D595D6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7" name="Freeform 55">
                  <a:extLst>
                    <a:ext uri="{FF2B5EF4-FFF2-40B4-BE49-F238E27FC236}">
                      <a16:creationId xmlns:a16="http://schemas.microsoft.com/office/drawing/2014/main" id="{50E39A09-BCF8-3003-58CC-1951A6335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8" name="Freeform 56">
                  <a:extLst>
                    <a:ext uri="{FF2B5EF4-FFF2-40B4-BE49-F238E27FC236}">
                      <a16:creationId xmlns:a16="http://schemas.microsoft.com/office/drawing/2014/main" id="{6370F7B3-021C-2136-D108-C0C5E3B227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245BD9ED-99AD-A63E-71C0-31B859619DFA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4A477539-0F64-7C93-2DB3-A3333F9ACF9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273D4261-E19B-5F6F-206F-243B9E287EE6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4CFBABC0-A9DD-B1A1-F02D-30B7149C2CCC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Bluetooth: o que é, como funciona e versões">
            <a:extLst>
              <a:ext uri="{FF2B5EF4-FFF2-40B4-BE49-F238E27FC236}">
                <a16:creationId xmlns:a16="http://schemas.microsoft.com/office/drawing/2014/main" id="{AF78BF3E-7761-979C-CF0B-38C5204C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9" y="1119172"/>
            <a:ext cx="2302077" cy="135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2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2" name="Imagem 1" descr="Resultado de imagem para zigbee">
            <a:extLst>
              <a:ext uri="{FF2B5EF4-FFF2-40B4-BE49-F238E27FC236}">
                <a16:creationId xmlns:a16="http://schemas.microsoft.com/office/drawing/2014/main" id="{9B04F65D-AE39-5E72-1FBF-9171852AB5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70398"/>
            <a:ext cx="2269633" cy="14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2A82C82-D4BE-3ED7-E837-271CBEA9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652244"/>
            <a:ext cx="3623320" cy="237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e 3">
            <a:extLst>
              <a:ext uri="{FF2B5EF4-FFF2-40B4-BE49-F238E27FC236}">
                <a16:creationId xmlns:a16="http://schemas.microsoft.com/office/drawing/2014/main" id="{1FEE8454-6344-7FB1-EA69-730F695A8514}"/>
              </a:ext>
            </a:extLst>
          </p:cNvPr>
          <p:cNvGrpSpPr/>
          <p:nvPr/>
        </p:nvGrpSpPr>
        <p:grpSpPr>
          <a:xfrm>
            <a:off x="4583925" y="1844824"/>
            <a:ext cx="4092531" cy="461665"/>
            <a:chOff x="151318" y="1705989"/>
            <a:chExt cx="4663444" cy="615552"/>
          </a:xfrm>
        </p:grpSpPr>
        <p:sp>
          <p:nvSpPr>
            <p:cNvPr id="13" name="TextBox 82">
              <a:extLst>
                <a:ext uri="{FF2B5EF4-FFF2-40B4-BE49-F238E27FC236}">
                  <a16:creationId xmlns:a16="http://schemas.microsoft.com/office/drawing/2014/main" id="{FE33F27E-DADC-326C-F0A9-73876D3B14D9}"/>
                </a:ext>
              </a:extLst>
            </p:cNvPr>
            <p:cNvSpPr txBox="1"/>
            <p:nvPr/>
          </p:nvSpPr>
          <p:spPr>
            <a:xfrm>
              <a:off x="699962" y="1705989"/>
              <a:ext cx="4114800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1"/>
                  </a:solidFill>
                  <a:latin typeface="Gotham HTF"/>
                </a:rPr>
                <a:t>Padrão IEEE 802.15.4</a:t>
              </a:r>
            </a:p>
          </p:txBody>
        </p:sp>
        <p:grpSp>
          <p:nvGrpSpPr>
            <p:cNvPr id="14" name="Groupe 5">
              <a:extLst>
                <a:ext uri="{FF2B5EF4-FFF2-40B4-BE49-F238E27FC236}">
                  <a16:creationId xmlns:a16="http://schemas.microsoft.com/office/drawing/2014/main" id="{25EAF48E-9057-1E56-00E2-6B3C1630C16C}"/>
                </a:ext>
              </a:extLst>
            </p:cNvPr>
            <p:cNvGrpSpPr/>
            <p:nvPr/>
          </p:nvGrpSpPr>
          <p:grpSpPr>
            <a:xfrm>
              <a:off x="151318" y="1726507"/>
              <a:ext cx="400456" cy="574515"/>
              <a:chOff x="414857" y="1738356"/>
              <a:chExt cx="465764" cy="668210"/>
            </a:xfrm>
          </p:grpSpPr>
          <p:sp>
            <p:nvSpPr>
              <p:cNvPr id="15" name="Ellipse 6">
                <a:extLst>
                  <a:ext uri="{FF2B5EF4-FFF2-40B4-BE49-F238E27FC236}">
                    <a16:creationId xmlns:a16="http://schemas.microsoft.com/office/drawing/2014/main" id="{41C509BB-38DC-C5E6-7C34-DB9B881427AA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46" name="Rectangle 8">
                <a:extLst>
                  <a:ext uri="{FF2B5EF4-FFF2-40B4-BE49-F238E27FC236}">
                    <a16:creationId xmlns:a16="http://schemas.microsoft.com/office/drawing/2014/main" id="{15E8D42B-8C83-2CD8-F45E-CB565C4A51A8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1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e 8">
            <a:extLst>
              <a:ext uri="{FF2B5EF4-FFF2-40B4-BE49-F238E27FC236}">
                <a16:creationId xmlns:a16="http://schemas.microsoft.com/office/drawing/2014/main" id="{857787BF-798A-05B2-0604-BBBD58DB5153}"/>
              </a:ext>
            </a:extLst>
          </p:cNvPr>
          <p:cNvGrpSpPr/>
          <p:nvPr/>
        </p:nvGrpSpPr>
        <p:grpSpPr>
          <a:xfrm>
            <a:off x="4583925" y="2542642"/>
            <a:ext cx="4092531" cy="1200329"/>
            <a:chOff x="183118" y="2787824"/>
            <a:chExt cx="4663444" cy="1600439"/>
          </a:xfrm>
        </p:grpSpPr>
        <p:sp>
          <p:nvSpPr>
            <p:cNvPr id="48" name="TextBox 82">
              <a:extLst>
                <a:ext uri="{FF2B5EF4-FFF2-40B4-BE49-F238E27FC236}">
                  <a16:creationId xmlns:a16="http://schemas.microsoft.com/office/drawing/2014/main" id="{D4F0CD42-C7B7-CCE9-32BD-9DC16E18EBB9}"/>
                </a:ext>
              </a:extLst>
            </p:cNvPr>
            <p:cNvSpPr txBox="1"/>
            <p:nvPr/>
          </p:nvSpPr>
          <p:spPr>
            <a:xfrm>
              <a:off x="731762" y="2787824"/>
              <a:ext cx="4114800" cy="160043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2"/>
                  </a:solidFill>
                  <a:latin typeface="Gotham HTF"/>
                </a:rPr>
                <a:t>Baixas taxas de transmissão na comunicação</a:t>
              </a:r>
            </a:p>
          </p:txBody>
        </p:sp>
        <p:grpSp>
          <p:nvGrpSpPr>
            <p:cNvPr id="49" name="Groupe 10">
              <a:extLst>
                <a:ext uri="{FF2B5EF4-FFF2-40B4-BE49-F238E27FC236}">
                  <a16:creationId xmlns:a16="http://schemas.microsoft.com/office/drawing/2014/main" id="{887AF282-281B-A425-FA84-909C5EDF21F2}"/>
                </a:ext>
              </a:extLst>
            </p:cNvPr>
            <p:cNvGrpSpPr/>
            <p:nvPr/>
          </p:nvGrpSpPr>
          <p:grpSpPr>
            <a:xfrm>
              <a:off x="183118" y="3300782"/>
              <a:ext cx="400456" cy="574517"/>
              <a:chOff x="414857" y="1738354"/>
              <a:chExt cx="465764" cy="668212"/>
            </a:xfrm>
          </p:grpSpPr>
          <p:sp>
            <p:nvSpPr>
              <p:cNvPr id="50" name="Ellipse 11">
                <a:extLst>
                  <a:ext uri="{FF2B5EF4-FFF2-40B4-BE49-F238E27FC236}">
                    <a16:creationId xmlns:a16="http://schemas.microsoft.com/office/drawing/2014/main" id="{CD024CC1-9E37-0911-3E64-1EB187274037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1" name="Rectangle 13">
                <a:extLst>
                  <a:ext uri="{FF2B5EF4-FFF2-40B4-BE49-F238E27FC236}">
                    <a16:creationId xmlns:a16="http://schemas.microsoft.com/office/drawing/2014/main" id="{0B6EC4C5-2BD4-DA13-3EC1-98A981081885}"/>
                  </a:ext>
                </a:extLst>
              </p:cNvPr>
              <p:cNvSpPr/>
              <p:nvPr/>
            </p:nvSpPr>
            <p:spPr>
              <a:xfrm flipH="1">
                <a:off x="451843" y="1738354"/>
                <a:ext cx="391793" cy="6682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2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e 13">
            <a:extLst>
              <a:ext uri="{FF2B5EF4-FFF2-40B4-BE49-F238E27FC236}">
                <a16:creationId xmlns:a16="http://schemas.microsoft.com/office/drawing/2014/main" id="{5FADE4C8-2F72-78F3-95C1-036D1021410A}"/>
              </a:ext>
            </a:extLst>
          </p:cNvPr>
          <p:cNvGrpSpPr/>
          <p:nvPr/>
        </p:nvGrpSpPr>
        <p:grpSpPr>
          <a:xfrm>
            <a:off x="4583925" y="3979124"/>
            <a:ext cx="4092531" cy="830997"/>
            <a:chOff x="151318" y="4807708"/>
            <a:chExt cx="4663444" cy="1107995"/>
          </a:xfrm>
        </p:grpSpPr>
        <p:sp>
          <p:nvSpPr>
            <p:cNvPr id="53" name="TextBox 82">
              <a:extLst>
                <a:ext uri="{FF2B5EF4-FFF2-40B4-BE49-F238E27FC236}">
                  <a16:creationId xmlns:a16="http://schemas.microsoft.com/office/drawing/2014/main" id="{0F2A986C-B8B0-F6C9-8697-180210440C9F}"/>
                </a:ext>
              </a:extLst>
            </p:cNvPr>
            <p:cNvSpPr txBox="1"/>
            <p:nvPr/>
          </p:nvSpPr>
          <p:spPr>
            <a:xfrm>
              <a:off x="699962" y="4807708"/>
              <a:ext cx="4114800" cy="110799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3"/>
                  </a:solidFill>
                  <a:latin typeface="Gotham HTF"/>
                </a:rPr>
                <a:t>Baixo custo e consome pouca energia</a:t>
              </a:r>
            </a:p>
          </p:txBody>
        </p:sp>
        <p:grpSp>
          <p:nvGrpSpPr>
            <p:cNvPr id="54" name="Groupe 15">
              <a:extLst>
                <a:ext uri="{FF2B5EF4-FFF2-40B4-BE49-F238E27FC236}">
                  <a16:creationId xmlns:a16="http://schemas.microsoft.com/office/drawing/2014/main" id="{ED6FE732-E6E1-35C8-3D94-328B238CAF48}"/>
                </a:ext>
              </a:extLst>
            </p:cNvPr>
            <p:cNvGrpSpPr/>
            <p:nvPr/>
          </p:nvGrpSpPr>
          <p:grpSpPr>
            <a:xfrm>
              <a:off x="151318" y="5074446"/>
              <a:ext cx="400456" cy="574515"/>
              <a:chOff x="414857" y="1738356"/>
              <a:chExt cx="465764" cy="668210"/>
            </a:xfrm>
          </p:grpSpPr>
          <p:sp>
            <p:nvSpPr>
              <p:cNvPr id="55" name="Ellipse 16">
                <a:extLst>
                  <a:ext uri="{FF2B5EF4-FFF2-40B4-BE49-F238E27FC236}">
                    <a16:creationId xmlns:a16="http://schemas.microsoft.com/office/drawing/2014/main" id="{DD272FBA-6473-480F-F8AA-60EF2774F846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6" name="Rectangle 18">
                <a:extLst>
                  <a:ext uri="{FF2B5EF4-FFF2-40B4-BE49-F238E27FC236}">
                    <a16:creationId xmlns:a16="http://schemas.microsoft.com/office/drawing/2014/main" id="{945A1103-183F-A7C5-6CD6-FC31E8D8D3C9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3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Groupe 18">
            <a:extLst>
              <a:ext uri="{FF2B5EF4-FFF2-40B4-BE49-F238E27FC236}">
                <a16:creationId xmlns:a16="http://schemas.microsoft.com/office/drawing/2014/main" id="{26BA1A04-C623-9E09-B70D-FE6A4493BA36}"/>
              </a:ext>
            </a:extLst>
          </p:cNvPr>
          <p:cNvGrpSpPr/>
          <p:nvPr/>
        </p:nvGrpSpPr>
        <p:grpSpPr>
          <a:xfrm>
            <a:off x="4583925" y="5046275"/>
            <a:ext cx="4092530" cy="830997"/>
            <a:chOff x="151319" y="4055127"/>
            <a:chExt cx="4663443" cy="1107994"/>
          </a:xfrm>
        </p:grpSpPr>
        <p:sp>
          <p:nvSpPr>
            <p:cNvPr id="58" name="TextBox 82">
              <a:extLst>
                <a:ext uri="{FF2B5EF4-FFF2-40B4-BE49-F238E27FC236}">
                  <a16:creationId xmlns:a16="http://schemas.microsoft.com/office/drawing/2014/main" id="{EE63709B-E867-81D1-BF14-36767EB3D427}"/>
                </a:ext>
              </a:extLst>
            </p:cNvPr>
            <p:cNvSpPr txBox="1"/>
            <p:nvPr/>
          </p:nvSpPr>
          <p:spPr>
            <a:xfrm>
              <a:off x="699963" y="4055127"/>
              <a:ext cx="4114799" cy="110799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Gotham HTF"/>
                </a:rPr>
                <a:t>Trabalha em topologia </a:t>
              </a:r>
              <a:r>
                <a:rPr lang="pt-BR" sz="2400" b="1" dirty="0" err="1">
                  <a:solidFill>
                    <a:schemeClr val="accent4"/>
                  </a:solidFill>
                  <a:latin typeface="Gotham HTF"/>
                </a:rPr>
                <a:t>mesh</a:t>
              </a:r>
              <a:endParaRPr lang="pt-BR" sz="2400" b="1" dirty="0">
                <a:solidFill>
                  <a:schemeClr val="accent4"/>
                </a:solidFill>
                <a:latin typeface="Gotham HTF"/>
              </a:endParaRPr>
            </a:p>
          </p:txBody>
        </p:sp>
        <p:grpSp>
          <p:nvGrpSpPr>
            <p:cNvPr id="59" name="Groupe 20">
              <a:extLst>
                <a:ext uri="{FF2B5EF4-FFF2-40B4-BE49-F238E27FC236}">
                  <a16:creationId xmlns:a16="http://schemas.microsoft.com/office/drawing/2014/main" id="{2D8E458F-D8A7-B0F3-B9A1-E8EEBC8617A0}"/>
                </a:ext>
              </a:extLst>
            </p:cNvPr>
            <p:cNvGrpSpPr/>
            <p:nvPr/>
          </p:nvGrpSpPr>
          <p:grpSpPr>
            <a:xfrm>
              <a:off x="151319" y="4321866"/>
              <a:ext cx="400456" cy="574515"/>
              <a:chOff x="414857" y="1738356"/>
              <a:chExt cx="465764" cy="668210"/>
            </a:xfrm>
          </p:grpSpPr>
          <p:sp>
            <p:nvSpPr>
              <p:cNvPr id="60" name="Ellipse 21">
                <a:extLst>
                  <a:ext uri="{FF2B5EF4-FFF2-40B4-BE49-F238E27FC236}">
                    <a16:creationId xmlns:a16="http://schemas.microsoft.com/office/drawing/2014/main" id="{3AA316F6-6A96-25BF-CDCC-87585549D752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61" name="Rectangle 23">
                <a:extLst>
                  <a:ext uri="{FF2B5EF4-FFF2-40B4-BE49-F238E27FC236}">
                    <a16:creationId xmlns:a16="http://schemas.microsoft.com/office/drawing/2014/main" id="{2B202082-C49B-4FBD-D5D1-A383C587221A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4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410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01 – Introdução a Internet das Coisas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CF04-AF7F-10FF-BEDB-56BF8590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3311" r="19140" b="3396"/>
          <a:stretch/>
        </p:blipFill>
        <p:spPr bwMode="auto">
          <a:xfrm>
            <a:off x="1909916" y="985153"/>
            <a:ext cx="5324169" cy="532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4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F2EBDAF-283A-5D5A-E7B2-E0515C496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7"/>
          <a:stretch/>
        </p:blipFill>
        <p:spPr bwMode="auto">
          <a:xfrm>
            <a:off x="4211960" y="1196752"/>
            <a:ext cx="4161503" cy="4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C2EFB2-13E1-21AB-A4F5-9F1AE2BB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9890"/>
            <a:ext cx="376381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6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Ecossistema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2" descr="https://devopedia.org/images/article/86/9695.1529574302.png">
            <a:extLst>
              <a:ext uri="{FF2B5EF4-FFF2-40B4-BE49-F238E27FC236}">
                <a16:creationId xmlns:a16="http://schemas.microsoft.com/office/drawing/2014/main" id="{13C6F9A1-79BA-89F2-FD74-CF90E99F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70588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B34C7E-9E1F-5EB7-CE62-E71FC40C2293}"/>
              </a:ext>
            </a:extLst>
          </p:cNvPr>
          <p:cNvSpPr txBox="1"/>
          <p:nvPr/>
        </p:nvSpPr>
        <p:spPr>
          <a:xfrm>
            <a:off x="2339752" y="5373216"/>
            <a:ext cx="19960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Gotham HTF"/>
              </a:rPr>
              <a:t>Fonte: </a:t>
            </a:r>
            <a:r>
              <a:rPr lang="pt-BR" sz="700" dirty="0">
                <a:latin typeface="Gotham HTF"/>
                <a:hlinkClick r:id="rId3"/>
              </a:rPr>
              <a:t>https://devopedia.org/iot-cloud-platforms</a:t>
            </a:r>
            <a:endParaRPr lang="pt-BR" sz="7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77629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99B92BA-C541-8D89-0EB5-42063596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06517"/>
            <a:ext cx="8780535" cy="3844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C2598-716B-73C5-394A-D3FF5494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01210"/>
            <a:ext cx="8780535" cy="76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85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FEFC2E-3B84-B7A0-5B1C-ABCAB404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315"/>
            <a:ext cx="4355976" cy="17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177DC85-EFF8-BDFC-3E16-99C0F8335A92}"/>
              </a:ext>
            </a:extLst>
          </p:cNvPr>
          <p:cNvSpPr txBox="1">
            <a:spLocks/>
          </p:cNvSpPr>
          <p:nvPr/>
        </p:nvSpPr>
        <p:spPr>
          <a:xfrm>
            <a:off x="3632737" y="1206198"/>
            <a:ext cx="5602586" cy="3951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Gotham HTF"/>
              </a:rPr>
              <a:t>I - melhorar a qualidade de vida das pessoas e promover ganhos de eficiência nos serviços, por meio da implementação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</a:t>
            </a:r>
          </a:p>
          <a:p>
            <a:r>
              <a:rPr lang="pt-BR" sz="1800" dirty="0">
                <a:latin typeface="Gotham HTF"/>
              </a:rPr>
              <a:t>II - promover a capacitação profissional relacionada ao desenvolvimento de aplicações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e a geração de empregos na economia digital;</a:t>
            </a:r>
          </a:p>
          <a:p>
            <a:r>
              <a:rPr lang="pt-BR" sz="1800" dirty="0">
                <a:latin typeface="Gotham HTF"/>
              </a:rPr>
              <a:t>III - incrementar a produtividade e fomentar a competitividade das empresas brasileiras desenvolvedoras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, por meio da promoção de um ecossistema de inovação neste setor;</a:t>
            </a:r>
          </a:p>
          <a:p>
            <a:r>
              <a:rPr lang="pt-BR" sz="1800" dirty="0">
                <a:latin typeface="Gotham HTF"/>
              </a:rPr>
              <a:t>IV - buscar parcerias com os setores público e privado para a implementação da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 e</a:t>
            </a:r>
          </a:p>
          <a:p>
            <a:r>
              <a:rPr lang="pt-BR" sz="1800" dirty="0">
                <a:latin typeface="Gotham HTF"/>
              </a:rPr>
              <a:t>V - aumentar a integração do País no cenário internacional, por meio da participação em fóruns de padronização, da cooperação internacional em pesquisa, desenvolvimento e inovação e da internacionalização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desenvolvidas no País.</a:t>
            </a:r>
            <a:endParaRPr lang="pt-BR" alt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19681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Life Simplified with Connected Devices">
            <a:hlinkClick r:id="" action="ppaction://media"/>
            <a:extLst>
              <a:ext uri="{FF2B5EF4-FFF2-40B4-BE49-F238E27FC236}">
                <a16:creationId xmlns:a16="http://schemas.microsoft.com/office/drawing/2014/main" id="{102B63DB-0409-B990-3DFD-C4629D99DBA0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587" y="1015652"/>
            <a:ext cx="8542825" cy="48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2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063E1F-D9ED-4945-965F-CFB582BE7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0" t="6508"/>
          <a:stretch/>
        </p:blipFill>
        <p:spPr>
          <a:xfrm>
            <a:off x="280666" y="847682"/>
            <a:ext cx="3931294" cy="52629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79E13C-8BBC-6D0F-F477-6CA6410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877695"/>
            <a:ext cx="37147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851DC5-C631-4CD3-2724-F33F520E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2" y="811045"/>
            <a:ext cx="3426718" cy="5564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E5AF74-80AC-7FA5-347B-A407DB62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06" y="811045"/>
            <a:ext cx="37242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683568" y="940540"/>
            <a:ext cx="4625340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A Internet e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evolução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Quais</a:t>
            </a:r>
            <a:r>
              <a:rPr lang="en-US" sz="1600" dirty="0">
                <a:latin typeface="Gotham HTF Light"/>
                <a:cs typeface="Gotham HTF Light"/>
              </a:rPr>
              <a:t> as </a:t>
            </a:r>
            <a:r>
              <a:rPr lang="en-US" sz="1600" dirty="0" err="1">
                <a:latin typeface="Gotham HTF Light"/>
                <a:cs typeface="Gotham HTF Light"/>
              </a:rPr>
              <a:t>expectativas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que é IoT?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Uma </a:t>
            </a:r>
            <a:r>
              <a:rPr lang="en-US" sz="1600" dirty="0" err="1">
                <a:latin typeface="Gotham HTF Light"/>
                <a:cs typeface="Gotham HTF Light"/>
              </a:rPr>
              <a:t>visão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Arquitetura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referência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Composição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cenários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cidades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industrias</a:t>
            </a:r>
            <a:r>
              <a:rPr lang="en-US" sz="1600" dirty="0">
                <a:latin typeface="Gotham HTF Light"/>
                <a:cs typeface="Gotham HTF Light"/>
              </a:rPr>
              <a:t> – </a:t>
            </a:r>
            <a:r>
              <a:rPr lang="en-US" sz="1600" dirty="0" err="1">
                <a:latin typeface="Gotham HTF Light"/>
                <a:cs typeface="Gotham HTF Light"/>
              </a:rPr>
              <a:t>IIoT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Conectividade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curta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longa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Ecossistema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Perspectivas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desafios</a:t>
            </a:r>
            <a:r>
              <a:rPr lang="en-US" sz="1600" dirty="0">
                <a:latin typeface="Gotham HTF Light"/>
                <a:cs typeface="Gotham HTF Light"/>
              </a:rPr>
              <a:t> para o </a:t>
            </a:r>
            <a:r>
              <a:rPr lang="en-US" sz="1600" dirty="0" err="1">
                <a:latin typeface="Gotham HTF Light"/>
                <a:cs typeface="Gotham HTF Light"/>
              </a:rPr>
              <a:t>Brasil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Exemplos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aplicações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 internet e sua evolução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9E2F69-A199-DAB2-18CF-B852945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206" y="1485106"/>
            <a:ext cx="8129588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Quais as expectativas de futuro?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BF2ADA-2879-A206-A155-4C9B6DDD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1110260"/>
            <a:ext cx="8244408" cy="4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0638CB-6F96-FABD-0EF0-F47A18E6A7A4}"/>
              </a:ext>
            </a:extLst>
          </p:cNvPr>
          <p:cNvSpPr txBox="1"/>
          <p:nvPr/>
        </p:nvSpPr>
        <p:spPr>
          <a:xfrm>
            <a:off x="5508104" y="5689900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Transforma Insights</a:t>
            </a:r>
            <a:br>
              <a:rPr lang="pt-BR" sz="700" dirty="0"/>
            </a:b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160652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6"/>
            <a:ext cx="6819689" cy="1203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Em sua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ampla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, a Internet das Coisas engloba todos os objetos que transmitem informações através da internet, como computadores, 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tablets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 smartphones.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12039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351805" y="3018245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stCxn id="5" idx="6"/>
            <a:endCxn id="3" idx="1"/>
          </p:cNvCxnSpPr>
          <p:nvPr/>
        </p:nvCxnSpPr>
        <p:spPr>
          <a:xfrm flipV="1">
            <a:off x="975260" y="3329972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A22C48-2C72-A10E-9F68-6D85C9503DDE}"/>
              </a:ext>
            </a:extLst>
          </p:cNvPr>
          <p:cNvSpPr/>
          <p:nvPr/>
        </p:nvSpPr>
        <p:spPr>
          <a:xfrm>
            <a:off x="1349051" y="4385328"/>
            <a:ext cx="6819689" cy="120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estrita,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 comumente aceita, considera apenas os objetos capazes de detectar e transmitir informações, além de atuar sem a presença constante de intervenção humana.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1D472-ABA6-4AE4-AED0-7928A3932A9C}"/>
              </a:ext>
            </a:extLst>
          </p:cNvPr>
          <p:cNvSpPr/>
          <p:nvPr/>
        </p:nvSpPr>
        <p:spPr>
          <a:xfrm>
            <a:off x="1136216" y="4385328"/>
            <a:ext cx="212834" cy="12039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3F8D2C0B-B6E6-55CB-447F-0771B891DBB0}"/>
              </a:ext>
            </a:extLst>
          </p:cNvPr>
          <p:cNvSpPr>
            <a:spLocks noChangeAspect="1"/>
          </p:cNvSpPr>
          <p:nvPr/>
        </p:nvSpPr>
        <p:spPr>
          <a:xfrm>
            <a:off x="351805" y="467555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0AD0DDBC-9ECB-2E86-BB67-FB1CD3E18848}"/>
              </a:ext>
            </a:extLst>
          </p:cNvPr>
          <p:cNvCxnSpPr>
            <a:stCxn id="10" idx="6"/>
            <a:endCxn id="8" idx="1"/>
          </p:cNvCxnSpPr>
          <p:nvPr/>
        </p:nvCxnSpPr>
        <p:spPr>
          <a:xfrm flipV="1">
            <a:off x="975260" y="4987284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47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5"/>
            <a:ext cx="6819689" cy="3246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Internet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das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Coisas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ou </a:t>
            </a:r>
            <a:r>
              <a:rPr lang="pt-BR" sz="2400" b="1" dirty="0" err="1">
                <a:solidFill>
                  <a:srgbClr val="ED265B"/>
                </a:solidFill>
                <a:latin typeface="Gotham HTF"/>
              </a:rPr>
              <a:t>IoT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consiste na rede de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todos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os objetos que se comunicam e interagem de forma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autônoma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via internet, permitindo o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monitoramento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gerenciamento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desses dispositivos via </a:t>
            </a:r>
            <a:r>
              <a:rPr lang="pt-BR" sz="2400" i="1" dirty="0">
                <a:solidFill>
                  <a:schemeClr val="tx1"/>
                </a:solidFill>
                <a:latin typeface="Gotham HTF"/>
              </a:rPr>
              <a:t>software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para aumentar 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eficiência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 sistemas e processos, além de habilitar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novos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serviços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melhorar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a qualidade de vida das pessoas.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324699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256424" y="4037551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>
            <a:off x="879879" y="4349279"/>
            <a:ext cx="256337" cy="22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3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Uma visão de futuro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Mídia Online 3" title="The Top 4 Internet of Things (IoT) Trends In 2023">
            <a:hlinkClick r:id="" action="ppaction://media"/>
            <a:extLst>
              <a:ext uri="{FF2B5EF4-FFF2-40B4-BE49-F238E27FC236}">
                <a16:creationId xmlns:a16="http://schemas.microsoft.com/office/drawing/2014/main" id="{71AE9CBC-A4B0-8F44-B3C3-B7EAA585DA6A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544" y="1455261"/>
            <a:ext cx="8208912" cy="46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8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 de referência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D0E1D5F-D1DA-5BDB-6546-A852A2F91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>
          <a:xfrm>
            <a:off x="433388" y="1124744"/>
            <a:ext cx="8277225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60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389FCF19_CE43_47FB_8AEB_7D3A80487AE3&quot;,&quot;SourceFullName&quot;:&quot;https://www.youtube.com/embed/d7Rd6UgcrWo?feature=oembed&quot;,&quot;LastUpdate&quot;:&quot;2023-07-24 7:55 PM&quot;,&quot;UpdatedBy&quot;:&quot;Airton Toyofuku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ear_POWER_USER_SEPARATOR_ICONS_cog_POWER_USER_SEPARATOR_ICONS_machine_POWER_USER_SEPARATOR_ICONS_setting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BDC5124A_5CD7_40B5_BB21_C636D3F84E81&quot;,&quot;SourceFullName&quot;:&quot;https://www.youtube.com/embed/AQdLQV6vhbk?feature=oembed&quot;,&quot;LastUpdate&quot;:&quot;2023-07-24 9:25 PM&quot;,&quot;UpdatedBy&quot;:&quot;Airton Toyofuku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DA1853B4_14D0_48FC_AF53_5AD8C2A3B3FF&quot;,&quot;SourceFullName&quot;:&quot;https://www.youtube.com/embed/NjYTzvAVozo?feature=oembed&quot;,&quot;LastUpdate&quot;:&quot;2023-07-24 10:22 PM&quot;,&quot;UpdatedBy&quot;:&quot;Airton Toyofuku&quot;,&quot;IsLinked&quot;:false,&quot;IsBrokenLink&quot;:false,&quot;Type&quot;:2}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6129</TotalTime>
  <Words>774</Words>
  <Application>Microsoft Office PowerPoint</Application>
  <PresentationFormat>Apresentação na tela (4:3)</PresentationFormat>
  <Paragraphs>125</Paragraphs>
  <Slides>28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406</cp:revision>
  <dcterms:created xsi:type="dcterms:W3CDTF">2018-08-18T04:32:45Z</dcterms:created>
  <dcterms:modified xsi:type="dcterms:W3CDTF">2023-07-25T01:25:05Z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